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43" autoAdjust="0"/>
  </p:normalViewPr>
  <p:slideViewPr>
    <p:cSldViewPr>
      <p:cViewPr varScale="1">
        <p:scale>
          <a:sx n="63" d="100"/>
          <a:sy n="63" d="100"/>
        </p:scale>
        <p:origin x="-159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4AD496-1E30-45FD-BD6B-358294798283}" type="datetimeFigureOut">
              <a:rPr lang="en-US" smtClean="0"/>
              <a:t>07-Jan-21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7C4416-B0CB-42F2-A7C5-A86BF725309E}" type="slidenum">
              <a:rPr lang="en-US" smtClean="0"/>
              <a:t>‹#›</a:t>
            </a:fld>
            <a:endParaRPr lang="en-US"/>
          </a:p>
        </p:txBody>
      </p:sp>
    </p:spTree>
    <p:extLst>
      <p:ext uri="{BB962C8B-B14F-4D97-AF65-F5344CB8AC3E}">
        <p14:creationId xmlns:p14="http://schemas.microsoft.com/office/powerpoint/2010/main" val="3576435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business must go through some phases before it can develop and establish itself just like a human being has several developmental stages.</a:t>
            </a:r>
            <a:r>
              <a:rPr lang="en-US" dirty="0" smtClean="0"/>
              <a:t> Growth stages of the business helps a business owner to appreciate the business as it grows and learns different challenges in each stage that help them steer</a:t>
            </a:r>
            <a:r>
              <a:rPr lang="en-US" baseline="0" dirty="0" smtClean="0"/>
              <a:t> the business in the right direction in </a:t>
            </a:r>
            <a:r>
              <a:rPr lang="en-US" dirty="0" smtClean="0"/>
              <a:t>future.</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2</a:t>
            </a:fld>
            <a:endParaRPr lang="en-US"/>
          </a:p>
        </p:txBody>
      </p:sp>
    </p:spTree>
    <p:extLst>
      <p:ext uri="{BB962C8B-B14F-4D97-AF65-F5344CB8AC3E}">
        <p14:creationId xmlns:p14="http://schemas.microsoft.com/office/powerpoint/2010/main" val="3904194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this stage, there are many uncertainties because the owner does not know what to anticipate and the right course of action to take. This is the stage where most business people give up, since they cannot handle putting work for six or more months without any or little progress. It requires constant cash to adjust and keep up with other already existing businesses (Payne et al., 2017).</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3</a:t>
            </a:fld>
            <a:endParaRPr lang="en-US"/>
          </a:p>
        </p:txBody>
      </p:sp>
    </p:spTree>
    <p:extLst>
      <p:ext uri="{BB962C8B-B14F-4D97-AF65-F5344CB8AC3E}">
        <p14:creationId xmlns:p14="http://schemas.microsoft.com/office/powerpoint/2010/main" val="4120076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above example it is clear that this is the most challenging stage and for a business to succeed the busines</a:t>
            </a:r>
            <a:r>
              <a:rPr lang="en-US" baseline="0" dirty="0" smtClean="0"/>
              <a:t>s owner must be ready to persevere. This is the determining stage of a business and especially the business owner. Some businesses take longer  to succeed and what keeps them going is the persistence and hard work of the owner. </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4</a:t>
            </a:fld>
            <a:endParaRPr lang="en-US"/>
          </a:p>
        </p:txBody>
      </p:sp>
    </p:spTree>
    <p:extLst>
      <p:ext uri="{BB962C8B-B14F-4D97-AF65-F5344CB8AC3E}">
        <p14:creationId xmlns:p14="http://schemas.microsoft.com/office/powerpoint/2010/main" val="252189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this stage, things have now improved in terms of cash flow and employee arrangement. The strategies</a:t>
            </a:r>
            <a:r>
              <a:rPr lang="en-US" baseline="0" dirty="0" smtClean="0"/>
              <a:t> set in place at the </a:t>
            </a:r>
            <a:r>
              <a:rPr lang="en-US" baseline="0" dirty="0" err="1" smtClean="0"/>
              <a:t>begining</a:t>
            </a:r>
            <a:r>
              <a:rPr lang="en-US" baseline="0" dirty="0" smtClean="0"/>
              <a:t> have started to improve and good business deals are starting to be come in. Competition is not a major threat as the business has laid out effective strategies (Suryanto et al., 2018). At this stage all the hard work and risks are starting to pay and people are no longer criticizing the business owner rather they want support and advise on how to develop their businesses.</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5</a:t>
            </a:fld>
            <a:endParaRPr lang="en-US"/>
          </a:p>
        </p:txBody>
      </p:sp>
    </p:spTree>
    <p:extLst>
      <p:ext uri="{BB962C8B-B14F-4D97-AF65-F5344CB8AC3E}">
        <p14:creationId xmlns:p14="http://schemas.microsoft.com/office/powerpoint/2010/main" val="2920262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become</a:t>
            </a:r>
            <a:r>
              <a:rPr lang="en-US" baseline="0" dirty="0" smtClean="0"/>
              <a:t> a billion dollar company that we know today, Netflix had to progress from renting DVDs to adopting subscriptions for their users which was one of the best things that happened to the company. This stage is very key as it determines how to maintain the business pace while adopting new business strategies to remain relevant to the consumers.</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6</a:t>
            </a:fld>
            <a:endParaRPr lang="en-US"/>
          </a:p>
        </p:txBody>
      </p:sp>
    </p:spTree>
    <p:extLst>
      <p:ext uri="{BB962C8B-B14F-4D97-AF65-F5344CB8AC3E}">
        <p14:creationId xmlns:p14="http://schemas.microsoft.com/office/powerpoint/2010/main" val="42040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risky stage because the business may fail due to new businesses that may have better innovations. At this stage, most businesses fail unless the owners re-invent themselves to remain relevant (Payne et al., 2017). This is the stage where some business owners may consider investors to expand and stay ahead of the competition. Others may use the accumulated</a:t>
            </a:r>
            <a:r>
              <a:rPr lang="en-US" baseline="0" dirty="0" smtClean="0"/>
              <a:t> profits to re-invest in the business for expansion and diversification. This is where customer </a:t>
            </a:r>
            <a:r>
              <a:rPr lang="en-US" baseline="0" dirty="0" err="1" smtClean="0"/>
              <a:t>feedaback</a:t>
            </a:r>
            <a:r>
              <a:rPr lang="en-US" baseline="0" dirty="0" smtClean="0"/>
              <a:t> and complaints become relevant on what to improve on the business.</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7</a:t>
            </a:fld>
            <a:endParaRPr lang="en-US"/>
          </a:p>
        </p:txBody>
      </p:sp>
    </p:spTree>
    <p:extLst>
      <p:ext uri="{BB962C8B-B14F-4D97-AF65-F5344CB8AC3E}">
        <p14:creationId xmlns:p14="http://schemas.microsoft.com/office/powerpoint/2010/main" val="4090057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Customer feedback</a:t>
            </a:r>
            <a:r>
              <a:rPr lang="en-US" baseline="0" dirty="0" smtClean="0"/>
              <a:t> especially complaints are very important as they help to improve products and customer service. Customers are key to every business and the management should ensure they give the best services to curb competition like Netflix. Other companies that have utilized customer feedback are mobile companies by investing new mobile features to keep up customer demands.</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8</a:t>
            </a:fld>
            <a:endParaRPr lang="en-US"/>
          </a:p>
        </p:txBody>
      </p:sp>
    </p:spTree>
    <p:extLst>
      <p:ext uri="{BB962C8B-B14F-4D97-AF65-F5344CB8AC3E}">
        <p14:creationId xmlns:p14="http://schemas.microsoft.com/office/powerpoint/2010/main" val="3533779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Finances are the key to know how the business is operating, and to keep this ahead; business owners ought to have good financial records to avoid missing any figures. At this stage, renewal is key to avoid the collapse of a business (Mittal et al., 2018). Business dynamics keep changing and for any business to remain relevant</a:t>
            </a:r>
            <a:r>
              <a:rPr lang="en-US" baseline="0" dirty="0" smtClean="0"/>
              <a:t> it is important to keep up with upcoming business trends like online shopping and deliveries.</a:t>
            </a:r>
            <a:endParaRPr lang="en-US" dirty="0"/>
          </a:p>
        </p:txBody>
      </p:sp>
      <p:sp>
        <p:nvSpPr>
          <p:cNvPr id="4" name="Slide Number Placeholder 3"/>
          <p:cNvSpPr>
            <a:spLocks noGrp="1"/>
          </p:cNvSpPr>
          <p:nvPr>
            <p:ph type="sldNum" sz="quarter" idx="10"/>
          </p:nvPr>
        </p:nvSpPr>
        <p:spPr/>
        <p:txBody>
          <a:bodyPr/>
          <a:lstStyle/>
          <a:p>
            <a:fld id="{BC7C4416-B0CB-42F2-A7C5-A86BF725309E}" type="slidenum">
              <a:rPr lang="en-US" smtClean="0"/>
              <a:t>9</a:t>
            </a:fld>
            <a:endParaRPr lang="en-US"/>
          </a:p>
        </p:txBody>
      </p:sp>
    </p:spTree>
    <p:extLst>
      <p:ext uri="{BB962C8B-B14F-4D97-AF65-F5344CB8AC3E}">
        <p14:creationId xmlns:p14="http://schemas.microsoft.com/office/powerpoint/2010/main" val="4274303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A30D5D0-E8AF-4120-A5EC-DD362321A877}" type="datetimeFigureOut">
              <a:rPr lang="en-US" smtClean="0"/>
              <a:t>07-Jan-21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92F15B1-8D03-42BC-9FC6-0AA80A8742A7}"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30D5D0-E8AF-4120-A5EC-DD362321A877}" type="datetimeFigureOut">
              <a:rPr lang="en-US" smtClean="0"/>
              <a:t>07-Jan-21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A30D5D0-E8AF-4120-A5EC-DD362321A877}" type="datetimeFigureOut">
              <a:rPr lang="en-US" smtClean="0"/>
              <a:t>07-Jan-21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92F15B1-8D03-42BC-9FC6-0AA80A8742A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30D5D0-E8AF-4120-A5EC-DD362321A877}" type="datetimeFigureOut">
              <a:rPr lang="en-US" smtClean="0"/>
              <a:t>07-Jan-21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A30D5D0-E8AF-4120-A5EC-DD362321A877}" type="datetimeFigureOut">
              <a:rPr lang="en-US" smtClean="0"/>
              <a:t>07-Jan-21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A30D5D0-E8AF-4120-A5EC-DD362321A877}" type="datetimeFigureOut">
              <a:rPr lang="en-US" smtClean="0"/>
              <a:t>07-Jan-21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30D5D0-E8AF-4120-A5EC-DD362321A877}" type="datetimeFigureOut">
              <a:rPr lang="en-US" smtClean="0"/>
              <a:t>07-Jan-21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30D5D0-E8AF-4120-A5EC-DD362321A877}" type="datetimeFigureOut">
              <a:rPr lang="en-US" smtClean="0"/>
              <a:t>07-Jan-21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A30D5D0-E8AF-4120-A5EC-DD362321A877}" type="datetimeFigureOut">
              <a:rPr lang="en-US" smtClean="0"/>
              <a:t>07-Jan-21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30D5D0-E8AF-4120-A5EC-DD362321A877}" type="datetimeFigureOut">
              <a:rPr lang="en-US" smtClean="0"/>
              <a:t>07-Jan-21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30D5D0-E8AF-4120-A5EC-DD362321A877}" type="datetimeFigureOut">
              <a:rPr lang="en-US" smtClean="0"/>
              <a:t>07-Jan-21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F15B1-8D03-42BC-9FC6-0AA80A8742A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A30D5D0-E8AF-4120-A5EC-DD362321A877}" type="datetimeFigureOut">
              <a:rPr lang="en-US" smtClean="0"/>
              <a:t>07-Jan-21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92F15B1-8D03-42BC-9FC6-0AA80A8742A7}"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Characteristics of the four growth stages in a business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 Students Name</a:t>
            </a:r>
          </a:p>
          <a:p>
            <a:r>
              <a:rPr lang="en-US" dirty="0" smtClean="0"/>
              <a:t>Institute of Affiliation</a:t>
            </a:r>
          </a:p>
          <a:p>
            <a:r>
              <a:rPr lang="en-US" dirty="0" smtClean="0"/>
              <a:t>Professor</a:t>
            </a:r>
          </a:p>
          <a:p>
            <a:r>
              <a:rPr lang="en-US" dirty="0" smtClean="0"/>
              <a:t>Date</a:t>
            </a:r>
          </a:p>
          <a:p>
            <a:endParaRPr lang="en-US" dirty="0"/>
          </a:p>
        </p:txBody>
      </p:sp>
    </p:spTree>
    <p:extLst>
      <p:ext uri="{BB962C8B-B14F-4D97-AF65-F5344CB8AC3E}">
        <p14:creationId xmlns:p14="http://schemas.microsoft.com/office/powerpoint/2010/main" val="2617673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 Four Stages of a Business Growth </a:t>
            </a:r>
            <a:endParaRPr lang="en-US" dirty="0"/>
          </a:p>
        </p:txBody>
      </p:sp>
      <p:sp>
        <p:nvSpPr>
          <p:cNvPr id="3" name="Content Placeholder 2"/>
          <p:cNvSpPr>
            <a:spLocks noGrp="1"/>
          </p:cNvSpPr>
          <p:nvPr>
            <p:ph idx="1"/>
          </p:nvPr>
        </p:nvSpPr>
        <p:spPr/>
        <p:txBody>
          <a:bodyPr/>
          <a:lstStyle/>
          <a:p>
            <a:r>
              <a:rPr lang="en-US" dirty="0"/>
              <a:t>•	Beginner stage </a:t>
            </a:r>
          </a:p>
          <a:p>
            <a:r>
              <a:rPr lang="en-US" dirty="0"/>
              <a:t>•	Progression stage</a:t>
            </a:r>
          </a:p>
          <a:p>
            <a:r>
              <a:rPr lang="en-US" dirty="0"/>
              <a:t>•	Maturity stage</a:t>
            </a:r>
          </a:p>
          <a:p>
            <a:r>
              <a:rPr lang="en-US" dirty="0"/>
              <a:t>•	Compensation or failure stage</a:t>
            </a:r>
          </a:p>
          <a:p>
            <a:endParaRPr lang="en-US" dirty="0"/>
          </a:p>
        </p:txBody>
      </p:sp>
    </p:spTree>
    <p:extLst>
      <p:ext uri="{BB962C8B-B14F-4D97-AF65-F5344CB8AC3E}">
        <p14:creationId xmlns:p14="http://schemas.microsoft.com/office/powerpoint/2010/main" val="420303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First Stage: The Beginner Stage</a:t>
            </a:r>
            <a:endParaRPr lang="en-US" dirty="0"/>
          </a:p>
        </p:txBody>
      </p:sp>
      <p:sp>
        <p:nvSpPr>
          <p:cNvPr id="3" name="Content Placeholder 2"/>
          <p:cNvSpPr>
            <a:spLocks noGrp="1"/>
          </p:cNvSpPr>
          <p:nvPr>
            <p:ph idx="1"/>
          </p:nvPr>
        </p:nvSpPr>
        <p:spPr/>
        <p:txBody>
          <a:bodyPr/>
          <a:lstStyle/>
          <a:p>
            <a:r>
              <a:rPr lang="en-US" dirty="0"/>
              <a:t>This is the initial stage that the business person is ready to risk their money and time into a </a:t>
            </a:r>
            <a:r>
              <a:rPr lang="en-US" dirty="0" smtClean="0"/>
              <a:t>business.</a:t>
            </a:r>
          </a:p>
          <a:p>
            <a:r>
              <a:rPr lang="en-US" dirty="0"/>
              <a:t>The owner may ask some questions to help them navigate.</a:t>
            </a:r>
          </a:p>
          <a:p>
            <a:r>
              <a:rPr lang="en-US" dirty="0"/>
              <a:t>What is our clientele?</a:t>
            </a:r>
          </a:p>
          <a:p>
            <a:r>
              <a:rPr lang="en-US" dirty="0"/>
              <a:t>What can we do differently?</a:t>
            </a:r>
          </a:p>
          <a:p>
            <a:r>
              <a:rPr lang="en-US" dirty="0"/>
              <a:t>How can we expand our niche?</a:t>
            </a:r>
          </a:p>
          <a:p>
            <a:endParaRPr lang="en-US" dirty="0"/>
          </a:p>
        </p:txBody>
      </p:sp>
    </p:spTree>
    <p:extLst>
      <p:ext uri="{BB962C8B-B14F-4D97-AF65-F5344CB8AC3E}">
        <p14:creationId xmlns:p14="http://schemas.microsoft.com/office/powerpoint/2010/main" val="3090406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a:t>A good </a:t>
            </a:r>
            <a:r>
              <a:rPr lang="en-US" dirty="0" smtClean="0"/>
              <a:t>example of a business in the beginning stage </a:t>
            </a:r>
            <a:r>
              <a:rPr lang="en-US" dirty="0"/>
              <a:t>is Coca-Cola Company, where they only sold </a:t>
            </a:r>
            <a:r>
              <a:rPr lang="en-US" dirty="0" smtClean="0"/>
              <a:t>10bottles </a:t>
            </a:r>
            <a:r>
              <a:rPr lang="en-US" dirty="0"/>
              <a:t>in their first year, but this did not deter them from their venture. </a:t>
            </a:r>
            <a:r>
              <a:rPr lang="en-US" dirty="0" smtClean="0"/>
              <a:t>This is the determining stage for a business survival or downfall.</a:t>
            </a:r>
            <a:endParaRPr lang="en-US" dirty="0"/>
          </a:p>
        </p:txBody>
      </p:sp>
    </p:spTree>
    <p:extLst>
      <p:ext uri="{BB962C8B-B14F-4D97-AF65-F5344CB8AC3E}">
        <p14:creationId xmlns:p14="http://schemas.microsoft.com/office/powerpoint/2010/main" val="143624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Second Stage; Progression Stage</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This is the second stage where the business owner knows how to run the business and their customer </a:t>
            </a:r>
            <a:r>
              <a:rPr lang="en-US" dirty="0" smtClean="0"/>
              <a:t>needs.</a:t>
            </a:r>
          </a:p>
          <a:p>
            <a:r>
              <a:rPr lang="en-US" dirty="0"/>
              <a:t>Some of the indicators for the progression of the business are;</a:t>
            </a:r>
          </a:p>
          <a:p>
            <a:r>
              <a:rPr lang="en-US" dirty="0"/>
              <a:t>Profit turnover is improving.</a:t>
            </a:r>
          </a:p>
          <a:p>
            <a:r>
              <a:rPr lang="en-US" dirty="0"/>
              <a:t>Employees have learned how to execute their duties effectively.</a:t>
            </a:r>
          </a:p>
          <a:p>
            <a:r>
              <a:rPr lang="en-US" dirty="0"/>
              <a:t>Business mission and vision are starting to become evident.</a:t>
            </a:r>
          </a:p>
          <a:p>
            <a:r>
              <a:rPr lang="en-US" dirty="0"/>
              <a:t>Reinvesting some of the profit to the business</a:t>
            </a:r>
          </a:p>
          <a:p>
            <a:endParaRPr lang="en-US" dirty="0"/>
          </a:p>
        </p:txBody>
      </p:sp>
    </p:spTree>
    <p:extLst>
      <p:ext uri="{BB962C8B-B14F-4D97-AF65-F5344CB8AC3E}">
        <p14:creationId xmlns:p14="http://schemas.microsoft.com/office/powerpoint/2010/main" val="1401021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A good example of a progression stage is Netflix that </a:t>
            </a:r>
            <a:r>
              <a:rPr lang="en-US" dirty="0"/>
              <a:t>had to change from renting DVDs to a subscription model in 1999, one of the best things that made the company a billion dollar company in the United </a:t>
            </a:r>
            <a:r>
              <a:rPr lang="en-US" dirty="0" smtClean="0"/>
              <a:t>States today.</a:t>
            </a:r>
            <a:endParaRPr lang="en-US" dirty="0"/>
          </a:p>
        </p:txBody>
      </p:sp>
    </p:spTree>
    <p:extLst>
      <p:ext uri="{BB962C8B-B14F-4D97-AF65-F5344CB8AC3E}">
        <p14:creationId xmlns:p14="http://schemas.microsoft.com/office/powerpoint/2010/main" val="731510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Third Stage; Maturity Stage</a:t>
            </a:r>
            <a:endParaRPr lang="en-US" dirty="0"/>
          </a:p>
        </p:txBody>
      </p:sp>
      <p:sp>
        <p:nvSpPr>
          <p:cNvPr id="3" name="Content Placeholder 2"/>
          <p:cNvSpPr>
            <a:spLocks noGrp="1"/>
          </p:cNvSpPr>
          <p:nvPr>
            <p:ph idx="1"/>
          </p:nvPr>
        </p:nvSpPr>
        <p:spPr/>
        <p:txBody>
          <a:bodyPr>
            <a:normAutofit lnSpcReduction="10000"/>
          </a:bodyPr>
          <a:lstStyle/>
          <a:p>
            <a:r>
              <a:rPr lang="en-US" dirty="0"/>
              <a:t>This </a:t>
            </a:r>
            <a:r>
              <a:rPr lang="en-US" dirty="0" smtClean="0"/>
              <a:t>is the stage </a:t>
            </a:r>
            <a:r>
              <a:rPr lang="en-US" dirty="0"/>
              <a:t>where the business has been established, and the employees have become accustomed to the business culture, and some have started to relax because their jobs are safe. Repeat customers have significantly increased, and the business owner may relax due to the huge profits acquired from the business. This is a risky stage because the business may fail due to new businesses that may have </a:t>
            </a:r>
            <a:r>
              <a:rPr lang="en-US" dirty="0" smtClean="0"/>
              <a:t>innovations that the business owner may disregard.</a:t>
            </a:r>
            <a:endParaRPr lang="en-US" dirty="0"/>
          </a:p>
        </p:txBody>
      </p:sp>
    </p:spTree>
    <p:extLst>
      <p:ext uri="{BB962C8B-B14F-4D97-AF65-F5344CB8AC3E}">
        <p14:creationId xmlns:p14="http://schemas.microsoft.com/office/powerpoint/2010/main" val="3699176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xample</a:t>
            </a:r>
            <a:endParaRPr lang="en-US" dirty="0"/>
          </a:p>
        </p:txBody>
      </p:sp>
      <p:sp>
        <p:nvSpPr>
          <p:cNvPr id="3" name="Content Placeholder 2"/>
          <p:cNvSpPr>
            <a:spLocks noGrp="1"/>
          </p:cNvSpPr>
          <p:nvPr>
            <p:ph idx="1"/>
          </p:nvPr>
        </p:nvSpPr>
        <p:spPr/>
        <p:txBody>
          <a:bodyPr/>
          <a:lstStyle/>
          <a:p>
            <a:r>
              <a:rPr lang="en-US" dirty="0" smtClean="0"/>
              <a:t>A good example of maturity is Netflix </a:t>
            </a:r>
            <a:r>
              <a:rPr lang="en-US" dirty="0"/>
              <a:t>which used customer feedback to improve and incorporate more content on customers’ subscription at the same rate of subscription and made a profit turnover of $80M by 2007.</a:t>
            </a:r>
          </a:p>
        </p:txBody>
      </p:sp>
    </p:spTree>
    <p:extLst>
      <p:ext uri="{BB962C8B-B14F-4D97-AF65-F5344CB8AC3E}">
        <p14:creationId xmlns:p14="http://schemas.microsoft.com/office/powerpoint/2010/main" val="1752695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Fourth Stage: The Compensation or Failure Stage</a:t>
            </a:r>
            <a:endParaRPr lang="en-US" dirty="0"/>
          </a:p>
        </p:txBody>
      </p:sp>
      <p:sp>
        <p:nvSpPr>
          <p:cNvPr id="3" name="Content Placeholder 2"/>
          <p:cNvSpPr>
            <a:spLocks noGrp="1"/>
          </p:cNvSpPr>
          <p:nvPr>
            <p:ph idx="1"/>
          </p:nvPr>
        </p:nvSpPr>
        <p:spPr/>
        <p:txBody>
          <a:bodyPr>
            <a:normAutofit fontScale="92500" lnSpcReduction="10000"/>
          </a:bodyPr>
          <a:lstStyle/>
          <a:p>
            <a:r>
              <a:rPr lang="en-US" dirty="0"/>
              <a:t>At this stage, renewal is key to avoid the collapse of a business. A business failure is caused by;</a:t>
            </a:r>
          </a:p>
          <a:p>
            <a:r>
              <a:rPr lang="en-US" dirty="0"/>
              <a:t>Lack of interests in emerging business trends like online </a:t>
            </a:r>
            <a:r>
              <a:rPr lang="en-US" dirty="0" smtClean="0"/>
              <a:t>shopping.</a:t>
            </a:r>
            <a:endParaRPr lang="en-US" dirty="0"/>
          </a:p>
          <a:p>
            <a:r>
              <a:rPr lang="en-US" dirty="0"/>
              <a:t>Lack of proper staff training to motivate them to handle the </a:t>
            </a:r>
            <a:r>
              <a:rPr lang="en-US" dirty="0" smtClean="0"/>
              <a:t>customers effectively.</a:t>
            </a:r>
            <a:endParaRPr lang="en-US" dirty="0"/>
          </a:p>
          <a:p>
            <a:r>
              <a:rPr lang="en-US" dirty="0"/>
              <a:t>Better products and services from the </a:t>
            </a:r>
            <a:r>
              <a:rPr lang="en-US" dirty="0" smtClean="0"/>
              <a:t>competition.</a:t>
            </a:r>
          </a:p>
          <a:p>
            <a:pPr marL="137160" indent="0">
              <a:buNone/>
            </a:pPr>
            <a:r>
              <a:rPr lang="en-US" dirty="0" smtClean="0"/>
              <a:t>For </a:t>
            </a:r>
            <a:r>
              <a:rPr lang="en-US" dirty="0"/>
              <a:t>example, Apple Company keeps inventing new mobile features, specifically their cameras and storage, to keep up with customer demands and remain relevant to date.</a:t>
            </a:r>
          </a:p>
          <a:p>
            <a:endParaRPr lang="en-US" dirty="0"/>
          </a:p>
        </p:txBody>
      </p:sp>
    </p:spTree>
    <p:extLst>
      <p:ext uri="{BB962C8B-B14F-4D97-AF65-F5344CB8AC3E}">
        <p14:creationId xmlns:p14="http://schemas.microsoft.com/office/powerpoint/2010/main" val="1977267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85000" lnSpcReduction="20000"/>
          </a:bodyPr>
          <a:lstStyle/>
          <a:p>
            <a:r>
              <a:rPr lang="en-US" dirty="0"/>
              <a:t>Mittal, S., Khan, M. A., Romero, D., &amp; </a:t>
            </a:r>
            <a:r>
              <a:rPr lang="en-US" dirty="0" err="1"/>
              <a:t>Wuest</a:t>
            </a:r>
            <a:r>
              <a:rPr lang="en-US" dirty="0"/>
              <a:t>, T. (2018). A critical review of smart manufacturing &amp; Industry 4.0 maturity models: Implications for small and medium-sized enterprises (SMEs). Journal of manufacturing systems, 49, 194-214.</a:t>
            </a:r>
          </a:p>
          <a:p>
            <a:r>
              <a:rPr lang="en-US" dirty="0"/>
              <a:t>Payne, A., </a:t>
            </a:r>
            <a:r>
              <a:rPr lang="en-US" dirty="0" err="1"/>
              <a:t>Frow</a:t>
            </a:r>
            <a:r>
              <a:rPr lang="en-US" dirty="0"/>
              <a:t>, P., &amp; </a:t>
            </a:r>
            <a:r>
              <a:rPr lang="en-US" dirty="0" err="1"/>
              <a:t>Eggert</a:t>
            </a:r>
            <a:r>
              <a:rPr lang="en-US" dirty="0"/>
              <a:t>, A. (2017). The customer value proposition: evolution, development, and application in marketing. Journal of the Academy of Marketing Science, 45(4), 467-489.</a:t>
            </a:r>
          </a:p>
          <a:p>
            <a:r>
              <a:rPr lang="en-US" dirty="0"/>
              <a:t>Suryanto, T., </a:t>
            </a:r>
            <a:r>
              <a:rPr lang="en-US" dirty="0" err="1"/>
              <a:t>Haseeb</a:t>
            </a:r>
            <a:r>
              <a:rPr lang="en-US" dirty="0"/>
              <a:t>, M., &amp; </a:t>
            </a:r>
            <a:r>
              <a:rPr lang="en-US" dirty="0" err="1"/>
              <a:t>Hartani</a:t>
            </a:r>
            <a:r>
              <a:rPr lang="en-US" dirty="0"/>
              <a:t>, N. H. (2018). The correlates of developing green supply chain management practices: Firms level analysis in Malaysia. International Journal of Supply Chain Management, 7(5), 316.</a:t>
            </a:r>
          </a:p>
          <a:p>
            <a:endParaRPr lang="en-US" dirty="0"/>
          </a:p>
        </p:txBody>
      </p:sp>
    </p:spTree>
    <p:extLst>
      <p:ext uri="{BB962C8B-B14F-4D97-AF65-F5344CB8AC3E}">
        <p14:creationId xmlns:p14="http://schemas.microsoft.com/office/powerpoint/2010/main" val="4794251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150</TotalTime>
  <Words>1202</Words>
  <Application>Microsoft Office PowerPoint</Application>
  <PresentationFormat>On-screen Show (4:3)</PresentationFormat>
  <Paragraphs>57</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Characteristics of the four growth stages in a business</vt:lpstr>
      <vt:lpstr>The Four Stages of a Business Growth </vt:lpstr>
      <vt:lpstr>The First Stage: The Beginner Stage</vt:lpstr>
      <vt:lpstr>Example</vt:lpstr>
      <vt:lpstr>Second Stage; Progression Stage</vt:lpstr>
      <vt:lpstr>Example</vt:lpstr>
      <vt:lpstr>The Third Stage; Maturity Stage</vt:lpstr>
      <vt:lpstr>Example</vt:lpstr>
      <vt:lpstr>The Fourth Stage: The Compensation or Failure Stage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the four growth stages in a business</dc:title>
  <dc:creator>Windows User</dc:creator>
  <cp:lastModifiedBy>Windows User</cp:lastModifiedBy>
  <cp:revision>11</cp:revision>
  <dcterms:created xsi:type="dcterms:W3CDTF">2021-01-07T03:26:54Z</dcterms:created>
  <dcterms:modified xsi:type="dcterms:W3CDTF">2021-01-07T05:57:26Z</dcterms:modified>
</cp:coreProperties>
</file>